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8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7.jpeg" ContentType="image/jpeg"/>
  <Override PartName="/ppt/media/image15.tif" ContentType="image/tiff"/>
  <Override PartName="/ppt/media/image14.tif" ContentType="image/tiff"/>
  <Override PartName="/ppt/media/image13.tif" ContentType="image/tiff"/>
  <Override PartName="/ppt/media/image12.jpeg" ContentType="image/jpeg"/>
  <Override PartName="/ppt/media/image11.jpeg" ContentType="image/jpe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8.jpeg" ContentType="image/jpeg"/>
  <Override PartName="/ppt/media/image16.jpeg" ContentType="image/jpeg"/>
  <Override PartName="/ppt/media/image5.png" ContentType="image/png"/>
  <Override PartName="/ppt/media/image6.png" ContentType="image/png"/>
  <Override PartName="/ppt/media/image7.png" ContentType="image/png"/>
  <Override PartName="/ppt/media/image10.tif" ContentType="image/tiff"/>
  <Override PartName="/ppt/media/image9.png" ContentType="image/pn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
</Relationships>
</file>

<file path=ppt/media/image1.png>
</file>

<file path=ppt/media/image10.tif>
</file>

<file path=ppt/media/image11.jpeg>
</file>

<file path=ppt/media/image12.jpeg>
</file>

<file path=ppt/media/image13.tif>
</file>

<file path=ppt/media/image14.tif>
</file>

<file path=ppt/media/image15.tif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11760" y="3034080"/>
            <a:ext cx="852012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67784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31176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" descr=""/>
          <p:cNvPicPr/>
          <p:nvPr/>
        </p:nvPicPr>
        <p:blipFill>
          <a:blip r:embed="rId2"/>
          <a:stretch/>
        </p:blipFill>
        <p:spPr>
          <a:xfrm>
            <a:off x="2557800" y="1354680"/>
            <a:ext cx="4027680" cy="3213720"/>
          </a:xfrm>
          <a:prstGeom prst="rect">
            <a:avLst/>
          </a:prstGeom>
          <a:ln>
            <a:noFill/>
          </a:ln>
        </p:spPr>
      </p:pic>
      <p:pic>
        <p:nvPicPr>
          <p:cNvPr id="36" name="" descr=""/>
          <p:cNvPicPr/>
          <p:nvPr/>
        </p:nvPicPr>
        <p:blipFill>
          <a:blip r:embed="rId3"/>
          <a:stretch/>
        </p:blipFill>
        <p:spPr>
          <a:xfrm>
            <a:off x="2557800" y="1354680"/>
            <a:ext cx="4027680" cy="3213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1495440" y="444960"/>
            <a:ext cx="733644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31176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467784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311760" y="3034080"/>
            <a:ext cx="852012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311760" y="3034080"/>
            <a:ext cx="852012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784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31176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2557800" y="1354680"/>
            <a:ext cx="4027680" cy="3213720"/>
          </a:xfrm>
          <a:prstGeom prst="rect">
            <a:avLst/>
          </a:prstGeom>
          <a:ln>
            <a:noFill/>
          </a:ln>
        </p:spPr>
      </p:pic>
      <p:pic>
        <p:nvPicPr>
          <p:cNvPr id="74" name="" descr=""/>
          <p:cNvPicPr/>
          <p:nvPr/>
        </p:nvPicPr>
        <p:blipFill>
          <a:blip r:embed="rId3"/>
          <a:stretch/>
        </p:blipFill>
        <p:spPr>
          <a:xfrm>
            <a:off x="2557800" y="1354680"/>
            <a:ext cx="4027680" cy="3213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1495440" y="444960"/>
            <a:ext cx="733644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31176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784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311760" y="3034080"/>
            <a:ext cx="852012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311760" y="3034080"/>
            <a:ext cx="852012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67784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31176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2"/>
          <a:stretch/>
        </p:blipFill>
        <p:spPr>
          <a:xfrm>
            <a:off x="2557800" y="1354680"/>
            <a:ext cx="4027680" cy="3213720"/>
          </a:xfrm>
          <a:prstGeom prst="rect">
            <a:avLst/>
          </a:prstGeom>
          <a:ln>
            <a:noFill/>
          </a:ln>
        </p:spPr>
      </p:pic>
      <p:pic>
        <p:nvPicPr>
          <p:cNvPr id="111" name="" descr=""/>
          <p:cNvPicPr/>
          <p:nvPr/>
        </p:nvPicPr>
        <p:blipFill>
          <a:blip r:embed="rId3"/>
          <a:stretch/>
        </p:blipFill>
        <p:spPr>
          <a:xfrm>
            <a:off x="2557800" y="1354680"/>
            <a:ext cx="4027680" cy="3213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1495440" y="444960"/>
            <a:ext cx="7336440" cy="26546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31176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321372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677840" y="303408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lIns="0" rIns="0" tIns="0" bIns="0" anchor="ctr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7840" y="1355040"/>
            <a:ext cx="415764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11760" y="3034080"/>
            <a:ext cx="8520120" cy="1532880"/>
          </a:xfrm>
          <a:prstGeom prst="rect">
            <a:avLst/>
          </a:prstGeom>
        </p:spPr>
        <p:txBody>
          <a:bodyPr lIns="0" rIns="0" tIns="0" bIns="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311760" y="744480"/>
            <a:ext cx="8520120" cy="2052360"/>
          </a:xfrm>
          <a:prstGeom prst="rect">
            <a:avLst/>
          </a:prstGeom>
        </p:spPr>
        <p:txBody>
          <a:bodyPr tIns="91440" bIns="91440" anchor="b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69CD7497-494F-4D6B-A18F-CF1D067E6F5E}" type="slidenum"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495440" y="444960"/>
            <a:ext cx="7336440" cy="572400"/>
          </a:xfrm>
          <a:prstGeom prst="rect">
            <a:avLst/>
          </a:prstGeom>
        </p:spPr>
        <p:txBody>
          <a:bodyPr tIns="91440" bIns="91440"/>
          <a:p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311760" y="1355040"/>
            <a:ext cx="8520120" cy="321372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8C574F0A-2283-4B5D-9CD4-37F3C8291EB2}" type="slidenum"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40" name="Shape 20" descr=""/>
          <p:cNvPicPr/>
          <p:nvPr/>
        </p:nvPicPr>
        <p:blipFill>
          <a:blip r:embed="rId2"/>
          <a:stretch/>
        </p:blipFill>
        <p:spPr>
          <a:xfrm>
            <a:off x="187920" y="222840"/>
            <a:ext cx="1090080" cy="101664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C3CA2925-B8B7-4124-8573-6236661135ED}" type="slidenum"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tif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tif"/><Relationship Id="rId2" Type="http://schemas.openxmlformats.org/officeDocument/2006/relationships/image" Target="../media/image14.tif"/><Relationship Id="rId3" Type="http://schemas.openxmlformats.org/officeDocument/2006/relationships/image" Target="../media/image15.tif"/><Relationship Id="rId4" Type="http://schemas.openxmlformats.org/officeDocument/2006/relationships/image" Target="../media/image16.jpeg"/><Relationship Id="rId5" Type="http://schemas.openxmlformats.org/officeDocument/2006/relationships/image" Target="../media/image17.jpeg"/><Relationship Id="rId6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1" descr=""/>
          <p:cNvPicPr/>
          <p:nvPr/>
        </p:nvPicPr>
        <p:blipFill>
          <a:blip r:embed="rId1"/>
          <a:srcRect l="0" t="17671" r="0" b="12223"/>
          <a:stretch/>
        </p:blipFill>
        <p:spPr>
          <a:xfrm>
            <a:off x="0" y="1810800"/>
            <a:ext cx="9143640" cy="2653200"/>
          </a:xfrm>
          <a:prstGeom prst="rect">
            <a:avLst/>
          </a:prstGeom>
          <a:ln>
            <a:noFill/>
          </a:ln>
        </p:spPr>
      </p:pic>
      <p:sp>
        <p:nvSpPr>
          <p:cNvPr id="113" name="TextShape 1"/>
          <p:cNvSpPr txBox="1"/>
          <p:nvPr/>
        </p:nvSpPr>
        <p:spPr>
          <a:xfrm>
            <a:off x="540000" y="478080"/>
            <a:ext cx="7849080" cy="13323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1" lang="en-GB" sz="3200" spc="-1" strike="noStrike">
                <a:solidFill>
                  <a:srgbClr val="222222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Seal Team 6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311760" y="4434480"/>
            <a:ext cx="8520120" cy="7923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GB" sz="2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http://polar-computing.org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5" name="Shape 58" descr=""/>
          <p:cNvPicPr/>
          <p:nvPr/>
        </p:nvPicPr>
        <p:blipFill>
          <a:blip r:embed="rId2"/>
          <a:stretch/>
        </p:blipFill>
        <p:spPr>
          <a:xfrm>
            <a:off x="111960" y="87480"/>
            <a:ext cx="1130040" cy="1054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icture 1" descr=""/>
          <p:cNvPicPr/>
          <p:nvPr/>
        </p:nvPicPr>
        <p:blipFill>
          <a:blip r:embed="rId1"/>
          <a:stretch/>
        </p:blipFill>
        <p:spPr>
          <a:xfrm>
            <a:off x="4076640" y="662400"/>
            <a:ext cx="3903120" cy="4296240"/>
          </a:xfrm>
          <a:prstGeom prst="rect">
            <a:avLst/>
          </a:prstGeom>
          <a:ln>
            <a:noFill/>
          </a:ln>
        </p:spPr>
      </p:pic>
      <p:sp>
        <p:nvSpPr>
          <p:cNvPr id="117" name="TextShape 1"/>
          <p:cNvSpPr txBox="1"/>
          <p:nvPr/>
        </p:nvSpPr>
        <p:spPr>
          <a:xfrm>
            <a:off x="1495440" y="89640"/>
            <a:ext cx="733644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Science Objective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311760" y="1496160"/>
            <a:ext cx="3663000" cy="30722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285840" indent="-285480">
              <a:lnSpc>
                <a:spcPct val="100000"/>
              </a:lnSpc>
              <a:buClr>
                <a:srgbClr val="595959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Identify individual </a:t>
            </a: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Weddell seals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595959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Construct a Weddell Seal image catalog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595959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Understand </a:t>
            </a: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
</a:t>
            </a: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movement of Weddell seals over time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CustomShape 3"/>
          <p:cNvSpPr/>
          <p:nvPr/>
        </p:nvSpPr>
        <p:spPr>
          <a:xfrm flipV="1">
            <a:off x="4724280" y="1857240"/>
            <a:ext cx="180720" cy="21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4"/>
          <p:cNvSpPr/>
          <p:nvPr/>
        </p:nvSpPr>
        <p:spPr>
          <a:xfrm>
            <a:off x="4772160" y="1634040"/>
            <a:ext cx="151920" cy="143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5"/>
          <p:cNvSpPr/>
          <p:nvPr/>
        </p:nvSpPr>
        <p:spPr>
          <a:xfrm flipH="1">
            <a:off x="4685400" y="1796400"/>
            <a:ext cx="256680" cy="42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6"/>
          <p:cNvSpPr/>
          <p:nvPr/>
        </p:nvSpPr>
        <p:spPr>
          <a:xfrm flipH="1" flipV="1">
            <a:off x="4814280" y="2090520"/>
            <a:ext cx="23400" cy="346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260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2981520" y="1325160"/>
            <a:ext cx="6162120" cy="473040"/>
          </a:xfrm>
          <a:prstGeom prst="rect">
            <a:avLst/>
          </a:prstGeom>
          <a:ln>
            <a:rou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/>
        </p:style>
      </p:sp>
      <p:sp>
        <p:nvSpPr>
          <p:cNvPr id="124" name="CustomShape 2"/>
          <p:cNvSpPr/>
          <p:nvPr/>
        </p:nvSpPr>
        <p:spPr>
          <a:xfrm>
            <a:off x="3043800" y="131400"/>
            <a:ext cx="36259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Seal image catalog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CustomShape 3"/>
          <p:cNvSpPr/>
          <p:nvPr/>
        </p:nvSpPr>
        <p:spPr>
          <a:xfrm>
            <a:off x="0" y="1241640"/>
            <a:ext cx="103320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Seal 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CustomShape 4"/>
          <p:cNvSpPr/>
          <p:nvPr/>
        </p:nvSpPr>
        <p:spPr>
          <a:xfrm>
            <a:off x="1224360" y="745200"/>
            <a:ext cx="127404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CustomShape 5"/>
          <p:cNvSpPr/>
          <p:nvPr/>
        </p:nvSpPr>
        <p:spPr>
          <a:xfrm>
            <a:off x="1224360" y="1120320"/>
            <a:ext cx="127404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CustomShape 6"/>
          <p:cNvSpPr/>
          <p:nvPr/>
        </p:nvSpPr>
        <p:spPr>
          <a:xfrm>
            <a:off x="1224360" y="1513080"/>
            <a:ext cx="127404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3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7"/>
          <p:cNvSpPr/>
          <p:nvPr/>
        </p:nvSpPr>
        <p:spPr>
          <a:xfrm>
            <a:off x="1224360" y="1905480"/>
            <a:ext cx="127404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4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8"/>
          <p:cNvSpPr/>
          <p:nvPr/>
        </p:nvSpPr>
        <p:spPr>
          <a:xfrm rot="5400000">
            <a:off x="1634040" y="2322360"/>
            <a:ext cx="45972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…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Line 9"/>
          <p:cNvSpPr/>
          <p:nvPr/>
        </p:nvSpPr>
        <p:spPr>
          <a:xfrm flipV="1">
            <a:off x="939240" y="952920"/>
            <a:ext cx="285120" cy="492120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2" name="Line 10"/>
          <p:cNvSpPr/>
          <p:nvPr/>
        </p:nvSpPr>
        <p:spPr>
          <a:xfrm flipV="1">
            <a:off x="939240" y="1328040"/>
            <a:ext cx="285120" cy="124200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3" name="Line 11"/>
          <p:cNvSpPr/>
          <p:nvPr/>
        </p:nvSpPr>
        <p:spPr>
          <a:xfrm>
            <a:off x="939240" y="1478880"/>
            <a:ext cx="285120" cy="241560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4" name="Line 12"/>
          <p:cNvSpPr/>
          <p:nvPr/>
        </p:nvSpPr>
        <p:spPr>
          <a:xfrm>
            <a:off x="939240" y="1495440"/>
            <a:ext cx="285120" cy="617400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5" name="CustomShape 13"/>
          <p:cNvSpPr/>
          <p:nvPr/>
        </p:nvSpPr>
        <p:spPr>
          <a:xfrm>
            <a:off x="0" y="3254040"/>
            <a:ext cx="103320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Seal 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14"/>
          <p:cNvSpPr/>
          <p:nvPr/>
        </p:nvSpPr>
        <p:spPr>
          <a:xfrm>
            <a:off x="1224360" y="2757960"/>
            <a:ext cx="148068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10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15"/>
          <p:cNvSpPr/>
          <p:nvPr/>
        </p:nvSpPr>
        <p:spPr>
          <a:xfrm>
            <a:off x="1224360" y="3133080"/>
            <a:ext cx="148068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11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16"/>
          <p:cNvSpPr/>
          <p:nvPr/>
        </p:nvSpPr>
        <p:spPr>
          <a:xfrm>
            <a:off x="1224360" y="3525480"/>
            <a:ext cx="148068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12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17"/>
          <p:cNvSpPr/>
          <p:nvPr/>
        </p:nvSpPr>
        <p:spPr>
          <a:xfrm>
            <a:off x="1224360" y="3917880"/>
            <a:ext cx="148068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13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18"/>
          <p:cNvSpPr/>
          <p:nvPr/>
        </p:nvSpPr>
        <p:spPr>
          <a:xfrm rot="5400000">
            <a:off x="1634040" y="4334760"/>
            <a:ext cx="459720" cy="41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…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Line 19"/>
          <p:cNvSpPr/>
          <p:nvPr/>
        </p:nvSpPr>
        <p:spPr>
          <a:xfrm flipV="1">
            <a:off x="939240" y="2965320"/>
            <a:ext cx="285120" cy="492120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42" name="Line 20"/>
          <p:cNvSpPr/>
          <p:nvPr/>
        </p:nvSpPr>
        <p:spPr>
          <a:xfrm>
            <a:off x="939240" y="3464640"/>
            <a:ext cx="285120" cy="268200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43" name="Line 21"/>
          <p:cNvSpPr/>
          <p:nvPr/>
        </p:nvSpPr>
        <p:spPr>
          <a:xfrm>
            <a:off x="939240" y="3491280"/>
            <a:ext cx="285120" cy="633960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44" name="Line 22"/>
          <p:cNvSpPr/>
          <p:nvPr/>
        </p:nvSpPr>
        <p:spPr>
          <a:xfrm flipV="1">
            <a:off x="939240" y="3284640"/>
            <a:ext cx="285120" cy="167400"/>
          </a:xfrm>
          <a:prstGeom prst="line">
            <a:avLst/>
          </a:prstGeom>
          <a:ln>
            <a:round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45" name="CustomShape 23"/>
          <p:cNvSpPr/>
          <p:nvPr/>
        </p:nvSpPr>
        <p:spPr>
          <a:xfrm>
            <a:off x="2433240" y="941400"/>
            <a:ext cx="137160" cy="767160"/>
          </a:xfrm>
          <a:prstGeom prst="rightBracket">
            <a:avLst>
              <a:gd name="adj" fmla="val 8333"/>
            </a:avLst>
          </a:pr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46" name="CustomShape 24"/>
          <p:cNvSpPr/>
          <p:nvPr/>
        </p:nvSpPr>
        <p:spPr>
          <a:xfrm>
            <a:off x="2790360" y="941400"/>
            <a:ext cx="105840" cy="2779560"/>
          </a:xfrm>
          <a:prstGeom prst="rightBracket">
            <a:avLst>
              <a:gd name="adj" fmla="val 8333"/>
            </a:avLst>
          </a:pr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147" name="CustomShape 25"/>
          <p:cNvSpPr/>
          <p:nvPr/>
        </p:nvSpPr>
        <p:spPr>
          <a:xfrm>
            <a:off x="2530080" y="1178280"/>
            <a:ext cx="5068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b05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✓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CustomShape 26"/>
          <p:cNvSpPr/>
          <p:nvPr/>
        </p:nvSpPr>
        <p:spPr>
          <a:xfrm>
            <a:off x="2896560" y="2172960"/>
            <a:ext cx="60084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000" spc="-1" strike="noStrike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✗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CustomShape 27"/>
          <p:cNvSpPr/>
          <p:nvPr/>
        </p:nvSpPr>
        <p:spPr>
          <a:xfrm>
            <a:off x="2917800" y="834120"/>
            <a:ext cx="65941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Many possible algorithms </a:t>
            </a: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➣ </a:t>
            </a: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Consensus-based approach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8"/>
          <p:cNvSpPr/>
          <p:nvPr/>
        </p:nvSpPr>
        <p:spPr>
          <a:xfrm>
            <a:off x="3723120" y="1977120"/>
            <a:ext cx="1098720" cy="25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Algorithm 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CustomShape 29"/>
          <p:cNvSpPr/>
          <p:nvPr/>
        </p:nvSpPr>
        <p:spPr>
          <a:xfrm>
            <a:off x="4926960" y="1977120"/>
            <a:ext cx="1098720" cy="25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Algorithm 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30"/>
          <p:cNvSpPr/>
          <p:nvPr/>
        </p:nvSpPr>
        <p:spPr>
          <a:xfrm>
            <a:off x="6300360" y="1977120"/>
            <a:ext cx="1098720" cy="25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Algorithm 3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CustomShape 31"/>
          <p:cNvSpPr/>
          <p:nvPr/>
        </p:nvSpPr>
        <p:spPr>
          <a:xfrm>
            <a:off x="7670160" y="1977120"/>
            <a:ext cx="1098720" cy="25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Consensus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32"/>
          <p:cNvSpPr/>
          <p:nvPr/>
        </p:nvSpPr>
        <p:spPr>
          <a:xfrm>
            <a:off x="3721680" y="2329200"/>
            <a:ext cx="1242360" cy="118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1  0.05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2  0.07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3  0.12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CustomShape 33"/>
          <p:cNvSpPr/>
          <p:nvPr/>
        </p:nvSpPr>
        <p:spPr>
          <a:xfrm>
            <a:off x="4916520" y="2329200"/>
            <a:ext cx="1242360" cy="118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1  0.15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2  0.01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3  0.02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34"/>
          <p:cNvSpPr/>
          <p:nvPr/>
        </p:nvSpPr>
        <p:spPr>
          <a:xfrm>
            <a:off x="6268680" y="2329200"/>
            <a:ext cx="1242360" cy="118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1  0.04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2  0.17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3  0.10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35"/>
          <p:cNvSpPr/>
          <p:nvPr/>
        </p:nvSpPr>
        <p:spPr>
          <a:xfrm>
            <a:off x="7670160" y="2329200"/>
            <a:ext cx="1242360" cy="118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1  0.09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2  0.23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Image 3  0.08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.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CustomShape 36"/>
          <p:cNvSpPr/>
          <p:nvPr/>
        </p:nvSpPr>
        <p:spPr>
          <a:xfrm>
            <a:off x="2923560" y="1394640"/>
            <a:ext cx="6252480" cy="576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Match </a:t>
            </a:r>
            <a:r>
              <a:rPr b="1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new image </a:t>
            </a: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to the </a:t>
            </a:r>
            <a:r>
              <a:rPr b="1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existing catalog </a:t>
            </a:r>
            <a:r>
              <a:rPr b="0" lang="en-GB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to look for matches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533520" y="528480"/>
            <a:ext cx="82292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‘</a:t>
            </a: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Bag of patches’ model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(inspired by ‘bag-of-words’ modeling for text analysis)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0" name="Picture 2" descr=""/>
          <p:cNvPicPr/>
          <p:nvPr/>
        </p:nvPicPr>
        <p:blipFill>
          <a:blip r:embed="rId1"/>
          <a:stretch/>
        </p:blipFill>
        <p:spPr>
          <a:xfrm>
            <a:off x="343080" y="1728720"/>
            <a:ext cx="3598920" cy="1062000"/>
          </a:xfrm>
          <a:prstGeom prst="rect">
            <a:avLst/>
          </a:prstGeom>
          <a:ln>
            <a:noFill/>
          </a:ln>
        </p:spPr>
      </p:pic>
      <p:pic>
        <p:nvPicPr>
          <p:cNvPr id="161" name="Picture 3" descr=""/>
          <p:cNvPicPr/>
          <p:nvPr/>
        </p:nvPicPr>
        <p:blipFill>
          <a:blip r:embed="rId2"/>
          <a:stretch/>
        </p:blipFill>
        <p:spPr>
          <a:xfrm>
            <a:off x="343080" y="2790720"/>
            <a:ext cx="3583800" cy="1153080"/>
          </a:xfrm>
          <a:prstGeom prst="rect">
            <a:avLst/>
          </a:prstGeom>
          <a:ln>
            <a:noFill/>
          </a:ln>
        </p:spPr>
      </p:pic>
      <p:sp>
        <p:nvSpPr>
          <p:cNvPr id="162" name="CustomShape 2"/>
          <p:cNvSpPr/>
          <p:nvPr/>
        </p:nvSpPr>
        <p:spPr>
          <a:xfrm flipV="1">
            <a:off x="3942360" y="2244600"/>
            <a:ext cx="698400" cy="14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/>
        </p:style>
      </p:sp>
      <p:sp>
        <p:nvSpPr>
          <p:cNvPr id="163" name="CustomShape 3"/>
          <p:cNvSpPr/>
          <p:nvPr/>
        </p:nvSpPr>
        <p:spPr>
          <a:xfrm flipV="1">
            <a:off x="3926880" y="3366720"/>
            <a:ext cx="698400" cy="14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/>
        </p:style>
      </p:sp>
      <p:sp>
        <p:nvSpPr>
          <p:cNvPr id="164" name="CustomShape 4"/>
          <p:cNvSpPr/>
          <p:nvPr/>
        </p:nvSpPr>
        <p:spPr>
          <a:xfrm>
            <a:off x="4640760" y="2097360"/>
            <a:ext cx="216036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Collection of patches 1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CustomShape 5"/>
          <p:cNvSpPr/>
          <p:nvPr/>
        </p:nvSpPr>
        <p:spPr>
          <a:xfrm>
            <a:off x="4625640" y="3229200"/>
            <a:ext cx="217584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Collection of patches 2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CustomShape 6"/>
          <p:cNvSpPr/>
          <p:nvPr/>
        </p:nvSpPr>
        <p:spPr>
          <a:xfrm>
            <a:off x="6721920" y="1874880"/>
            <a:ext cx="159480" cy="183168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round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/>
        </p:style>
      </p:sp>
      <p:sp>
        <p:nvSpPr>
          <p:cNvPr id="167" name="CustomShape 7"/>
          <p:cNvSpPr/>
          <p:nvPr/>
        </p:nvSpPr>
        <p:spPr>
          <a:xfrm>
            <a:off x="7042320" y="2444760"/>
            <a:ext cx="1935000" cy="72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Some number of shared patches indicative of match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8"/>
          <p:cNvSpPr/>
          <p:nvPr/>
        </p:nvSpPr>
        <p:spPr>
          <a:xfrm>
            <a:off x="2559960" y="70560"/>
            <a:ext cx="432108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One possible algorithm…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798480" y="103320"/>
            <a:ext cx="76748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Basic workflow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0" name="Picture 2" descr=""/>
          <p:cNvPicPr/>
          <p:nvPr/>
        </p:nvPicPr>
        <p:blipFill>
          <a:blip r:embed="rId1"/>
          <a:stretch/>
        </p:blipFill>
        <p:spPr>
          <a:xfrm>
            <a:off x="689040" y="1854720"/>
            <a:ext cx="788760" cy="794160"/>
          </a:xfrm>
          <a:prstGeom prst="rect">
            <a:avLst/>
          </a:prstGeom>
          <a:ln>
            <a:noFill/>
          </a:ln>
        </p:spPr>
      </p:pic>
      <p:pic>
        <p:nvPicPr>
          <p:cNvPr id="171" name="Picture 3" descr=""/>
          <p:cNvPicPr/>
          <p:nvPr/>
        </p:nvPicPr>
        <p:blipFill>
          <a:blip r:embed="rId2"/>
          <a:stretch/>
        </p:blipFill>
        <p:spPr>
          <a:xfrm>
            <a:off x="690480" y="2635560"/>
            <a:ext cx="788760" cy="788760"/>
          </a:xfrm>
          <a:prstGeom prst="rect">
            <a:avLst/>
          </a:prstGeom>
          <a:ln>
            <a:noFill/>
          </a:ln>
        </p:spPr>
      </p:pic>
      <p:sp>
        <p:nvSpPr>
          <p:cNvPr id="172" name="CustomShape 2"/>
          <p:cNvSpPr/>
          <p:nvPr/>
        </p:nvSpPr>
        <p:spPr>
          <a:xfrm>
            <a:off x="1477800" y="2731680"/>
            <a:ext cx="85788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boundary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CustomShape 3"/>
          <p:cNvSpPr/>
          <p:nvPr/>
        </p:nvSpPr>
        <p:spPr>
          <a:xfrm>
            <a:off x="2454120" y="2767320"/>
            <a:ext cx="857880" cy="25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segment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4"/>
          <p:cNvSpPr/>
          <p:nvPr/>
        </p:nvSpPr>
        <p:spPr>
          <a:xfrm>
            <a:off x="2454120" y="2255400"/>
            <a:ext cx="1476360" cy="25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gamma correction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5"/>
          <p:cNvSpPr/>
          <p:nvPr/>
        </p:nvSpPr>
        <p:spPr>
          <a:xfrm>
            <a:off x="2454120" y="2508840"/>
            <a:ext cx="1476360" cy="250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adaptive threshold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6"/>
          <p:cNvSpPr/>
          <p:nvPr/>
        </p:nvSpPr>
        <p:spPr>
          <a:xfrm>
            <a:off x="4593240" y="1257840"/>
            <a:ext cx="253440" cy="365148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pic>
        <p:nvPicPr>
          <p:cNvPr id="177" name="Picture 14" descr=""/>
          <p:cNvPicPr/>
          <p:nvPr/>
        </p:nvPicPr>
        <p:blipFill>
          <a:blip r:embed="rId3"/>
          <a:stretch/>
        </p:blipFill>
        <p:spPr>
          <a:xfrm>
            <a:off x="5355720" y="3225600"/>
            <a:ext cx="1294920" cy="1006560"/>
          </a:xfrm>
          <a:prstGeom prst="rect">
            <a:avLst/>
          </a:prstGeom>
          <a:ln>
            <a:noFill/>
          </a:ln>
        </p:spPr>
      </p:pic>
      <p:sp>
        <p:nvSpPr>
          <p:cNvPr id="178" name="CustomShape 7"/>
          <p:cNvSpPr/>
          <p:nvPr/>
        </p:nvSpPr>
        <p:spPr>
          <a:xfrm>
            <a:off x="5104800" y="4340880"/>
            <a:ext cx="2962440" cy="45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Patch complexity metric inspired by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Grove et al. 2015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9" name="Picture 17" descr=""/>
          <p:cNvPicPr/>
          <p:nvPr/>
        </p:nvPicPr>
        <p:blipFill>
          <a:blip r:embed="rId4"/>
          <a:stretch/>
        </p:blipFill>
        <p:spPr>
          <a:xfrm rot="10800000">
            <a:off x="4335480" y="4456440"/>
            <a:ext cx="3646440" cy="899640"/>
          </a:xfrm>
          <a:prstGeom prst="rect">
            <a:avLst/>
          </a:prstGeom>
          <a:ln>
            <a:noFill/>
          </a:ln>
        </p:spPr>
      </p:pic>
      <p:pic>
        <p:nvPicPr>
          <p:cNvPr id="180" name="Picture 20" descr=""/>
          <p:cNvPicPr/>
          <p:nvPr/>
        </p:nvPicPr>
        <p:blipFill>
          <a:blip r:embed="rId5"/>
          <a:stretch/>
        </p:blipFill>
        <p:spPr>
          <a:xfrm rot="10800000">
            <a:off x="4381920" y="1715040"/>
            <a:ext cx="3646440" cy="899640"/>
          </a:xfrm>
          <a:prstGeom prst="rect">
            <a:avLst/>
          </a:prstGeom>
          <a:ln>
            <a:noFill/>
          </a:ln>
        </p:spPr>
      </p:pic>
      <p:sp>
        <p:nvSpPr>
          <p:cNvPr id="181" name="CustomShape 8"/>
          <p:cNvSpPr/>
          <p:nvPr/>
        </p:nvSpPr>
        <p:spPr>
          <a:xfrm>
            <a:off x="2336040" y="2038680"/>
            <a:ext cx="360" cy="1314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/>
        </p:style>
      </p:sp>
      <p:sp>
        <p:nvSpPr>
          <p:cNvPr id="182" name="CustomShape 9"/>
          <p:cNvSpPr/>
          <p:nvPr/>
        </p:nvSpPr>
        <p:spPr>
          <a:xfrm>
            <a:off x="5058360" y="1008720"/>
            <a:ext cx="311436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Calculate maximum patch match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10"/>
          <p:cNvSpPr/>
          <p:nvPr/>
        </p:nvSpPr>
        <p:spPr>
          <a:xfrm>
            <a:off x="5058360" y="2905560"/>
            <a:ext cx="2940120" cy="2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Century Gothic"/>
              </a:rPr>
              <a:t>and weight by patch complexity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11"/>
          <p:cNvSpPr/>
          <p:nvPr/>
        </p:nvSpPr>
        <p:spPr>
          <a:xfrm>
            <a:off x="5810760" y="1668240"/>
            <a:ext cx="666720" cy="120204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5" name="CustomShape 12"/>
          <p:cNvSpPr/>
          <p:nvPr/>
        </p:nvSpPr>
        <p:spPr>
          <a:xfrm rot="1356600">
            <a:off x="5611680" y="1902960"/>
            <a:ext cx="1063800" cy="731520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6" name="CustomShape 13"/>
          <p:cNvSpPr/>
          <p:nvPr/>
        </p:nvSpPr>
        <p:spPr>
          <a:xfrm rot="2308800">
            <a:off x="5612040" y="1902960"/>
            <a:ext cx="1063800" cy="731520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7" name="CustomShape 14"/>
          <p:cNvSpPr/>
          <p:nvPr/>
        </p:nvSpPr>
        <p:spPr>
          <a:xfrm rot="3301800">
            <a:off x="5612040" y="1903320"/>
            <a:ext cx="1063800" cy="731520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CustomShape 15"/>
          <p:cNvSpPr/>
          <p:nvPr/>
        </p:nvSpPr>
        <p:spPr>
          <a:xfrm rot="4317600">
            <a:off x="5612040" y="1903320"/>
            <a:ext cx="1063800" cy="731520"/>
          </a:xfrm>
          <a:prstGeom prst="ellipse">
            <a:avLst/>
          </a:prstGeom>
          <a:solidFill>
            <a:srgbClr val="92d050">
              <a:alpha val="51000"/>
            </a:srgbClr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Shape 1"/>
          <p:cNvSpPr txBox="1"/>
          <p:nvPr/>
        </p:nvSpPr>
        <p:spPr>
          <a:xfrm>
            <a:off x="1495440" y="444960"/>
            <a:ext cx="733644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What did you </a:t>
            </a:r>
            <a:r>
              <a:rPr b="1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not</a:t>
            </a: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 achieve?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TextShape 2"/>
          <p:cNvSpPr txBox="1"/>
          <p:nvPr/>
        </p:nvSpPr>
        <p:spPr>
          <a:xfrm>
            <a:off x="311760" y="1355040"/>
            <a:ext cx="8520120" cy="3213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285840" indent="-285480">
              <a:lnSpc>
                <a:spcPct val="100000"/>
              </a:lnSpc>
              <a:buClr>
                <a:srgbClr val="595959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Didn’t link to HPC yet, but identified areas where parallelization may speed the match process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595959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 clear algorithm for creating a consensus given multiple algorithms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Shape 1"/>
          <p:cNvSpPr txBox="1"/>
          <p:nvPr/>
        </p:nvSpPr>
        <p:spPr>
          <a:xfrm>
            <a:off x="1495440" y="444960"/>
            <a:ext cx="733644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Any highlights? What worked? What didn’t?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TextShape 2"/>
          <p:cNvSpPr txBox="1"/>
          <p:nvPr/>
        </p:nvSpPr>
        <p:spPr>
          <a:xfrm>
            <a:off x="311760" y="1355040"/>
            <a:ext cx="8520120" cy="3213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285840" indent="-285480">
              <a:lnSpc>
                <a:spcPct val="100000"/>
              </a:lnSpc>
              <a:buClr>
                <a:srgbClr val="595959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No major barriers, just requires more time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 txBox="1"/>
          <p:nvPr/>
        </p:nvSpPr>
        <p:spPr>
          <a:xfrm>
            <a:off x="1495440" y="444960"/>
            <a:ext cx="7336440" cy="5724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Biggest insight/lesson learnt?</a:t>
            </a: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	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TextShape 2"/>
          <p:cNvSpPr txBox="1"/>
          <p:nvPr/>
        </p:nvSpPr>
        <p:spPr>
          <a:xfrm>
            <a:off x="311760" y="1355040"/>
            <a:ext cx="8520120" cy="32137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228240">
              <a:lnSpc>
                <a:spcPct val="100000"/>
              </a:lnSpc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By Scientists?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14440" indent="-285480">
              <a:lnSpc>
                <a:spcPct val="100000"/>
              </a:lnSpc>
              <a:buClr>
                <a:srgbClr val="595959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Considerably more complicated than anticipated (which is probably why the existing tools for pattern matching don’t work that well for seals)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By programmers?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Quickly working towards an initial visual prototype that everyone can run is great first step that increases team motivation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Python as rapid-prototyping language and the OpenCV library works very well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Splitting into smaller teams and working in parallel for feature implementation works well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High throughput computing tools could be used to take advantage of low-barrier entry to HPC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Defining the scope of desired features is hard for a project in its initial stages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Difficult to mitigate feature creep once initial results look good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Difficult to stop trying to perfect a feature when results are not as good as expected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228240">
              <a:lnSpc>
                <a:spcPct val="100000"/>
              </a:lnSpc>
            </a:pP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</TotalTime>
  <Application>LibreOffice/5.1.4.2$Linux_X86_64 LibreOffice_project/10m0$Build-2</Application>
  <Words>255</Words>
  <Paragraphs>75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en-ZA</dc:language>
  <cp:lastModifiedBy/>
  <dcterms:modified xsi:type="dcterms:W3CDTF">2016-07-19T15:57:35Z</dcterms:modified>
  <cp:revision>7</cp:revision>
  <dc:subject/>
  <dc:title>Seal Team 6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5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8</vt:i4>
  </property>
</Properties>
</file>